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302" r:id="rId4"/>
    <p:sldId id="303" r:id="rId5"/>
    <p:sldId id="286" r:id="rId6"/>
    <p:sldId id="288" r:id="rId7"/>
    <p:sldId id="299" r:id="rId8"/>
    <p:sldId id="307" r:id="rId9"/>
    <p:sldId id="289" r:id="rId10"/>
    <p:sldId id="291" r:id="rId11"/>
    <p:sldId id="290" r:id="rId12"/>
    <p:sldId id="292" r:id="rId13"/>
    <p:sldId id="295" r:id="rId14"/>
    <p:sldId id="304" r:id="rId15"/>
    <p:sldId id="306" r:id="rId16"/>
    <p:sldId id="297" r:id="rId17"/>
    <p:sldId id="298" r:id="rId18"/>
    <p:sldId id="30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356"/>
    <p:restoredTop sz="77473" autoAdjust="0"/>
  </p:normalViewPr>
  <p:slideViewPr>
    <p:cSldViewPr snapToGrid="0" snapToObjects="1">
      <p:cViewPr varScale="1">
        <p:scale>
          <a:sx n="74" d="100"/>
          <a:sy n="74" d="100"/>
        </p:scale>
        <p:origin x="72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RoyM\Desktop\Figure%201%20UAG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RoyM\Library\Containers\com.microsoft.Excel\Data\Desktop\Figure%201%20UAG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Sheet1!$A$4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Sheet1!$B$3:$G$3</c:f>
              <c:strCache>
                <c:ptCount val="6"/>
                <c:pt idx="0">
                  <c:v>Offered a UAC</c:v>
                </c:pt>
                <c:pt idx="1">
                  <c:v>Accepted a UAC</c:v>
                </c:pt>
                <c:pt idx="2">
                  <c:v>Placed into a UAC</c:v>
                </c:pt>
                <c:pt idx="3">
                  <c:v>Attended first UAC meeting</c:v>
                </c:pt>
                <c:pt idx="4">
                  <c:v>Attended any UAC meeting</c:v>
                </c:pt>
                <c:pt idx="5">
                  <c:v>Attended all UAC meetings</c:v>
                </c:pt>
              </c:strCache>
            </c:strRef>
          </c:cat>
          <c:val>
            <c:numRef>
              <c:f>Sheet1!$B$4:$G$4</c:f>
              <c:numCache>
                <c:formatCode>0%</c:formatCode>
                <c:ptCount val="6"/>
                <c:pt idx="0">
                  <c:v>1</c:v>
                </c:pt>
                <c:pt idx="1">
                  <c:v>0.99497487437185927</c:v>
                </c:pt>
                <c:pt idx="2">
                  <c:v>0.99497487437185927</c:v>
                </c:pt>
                <c:pt idx="3">
                  <c:v>0.85092127303182574</c:v>
                </c:pt>
                <c:pt idx="4">
                  <c:v>0.99162479061976549</c:v>
                </c:pt>
                <c:pt idx="5">
                  <c:v>0.39698492462311558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6C9-FA4C-94C3-F839E24C6EED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25"/>
        <c:axId val="130246000"/>
        <c:axId val="107715256"/>
      </c:barChart>
      <c:catAx>
        <c:axId val="130246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715256"/>
        <c:crosses val="autoZero"/>
        <c:auto val="1"/>
        <c:lblAlgn val="ctr"/>
        <c:lblOffset val="100"/>
        <c:noMultiLvlLbl val="0"/>
      </c:catAx>
      <c:valAx>
        <c:axId val="107715256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/>
                  <a:t>Percent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02460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AC1E-644E-A55E-EE55F6E88A66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AC1E-644E-A55E-EE55F6E88A66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AC1E-644E-A55E-EE55F6E88A66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AC1E-644E-A55E-EE55F6E88A66}"/>
              </c:ext>
            </c:extLst>
          </c:dPt>
          <c:dLbls>
            <c:dLbl>
              <c:idx val="0"/>
              <c:layout>
                <c:manualLayout>
                  <c:x val="0"/>
                  <c:y val="4.185850814449714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66D2-9C44-959E-E4C87E375E5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7211703958691911E-3"/>
                  <c:y val="-9.0320770972330752E-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AC1E-644E-A55E-EE55F6E88A6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7211703958692542E-3"/>
                  <c:y val="1.641321552363206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AC1E-644E-A55E-EE55F6E88A6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7211703958691911E-3"/>
                  <c:y val="-9.0320770972330752E-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AC1E-644E-A55E-EE55F6E88A6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2621770428605019E-16"/>
                  <c:y val="-3.447736971809821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AC1E-644E-A55E-EE55F6E88A6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Sheet2!$A$2:$A$6</c:f>
              <c:strCache>
                <c:ptCount val="5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&gt;=4</c:v>
                </c:pt>
              </c:strCache>
            </c:strRef>
          </c:cat>
          <c:val>
            <c:numRef>
              <c:f>Sheet2!$B$2:$B$6</c:f>
              <c:numCache>
                <c:formatCode>General</c:formatCode>
                <c:ptCount val="5"/>
                <c:pt idx="0">
                  <c:v>237</c:v>
                </c:pt>
                <c:pt idx="1">
                  <c:v>161</c:v>
                </c:pt>
                <c:pt idx="2">
                  <c:v>91</c:v>
                </c:pt>
                <c:pt idx="3">
                  <c:v>65</c:v>
                </c:pt>
                <c:pt idx="4">
                  <c:v>38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AC1E-644E-A55E-EE55F6E88A66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25"/>
        <c:axId val="130829680"/>
        <c:axId val="130396816"/>
      </c:barChart>
      <c:catAx>
        <c:axId val="13082968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b="1"/>
                  <a:t>Number</a:t>
                </a:r>
                <a:r>
                  <a:rPr lang="en-US" sz="1800" b="1" baseline="0"/>
                  <a:t> of missed visits</a:t>
                </a:r>
                <a:endParaRPr lang="en-US" sz="1800" b="1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1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0396816"/>
        <c:crosses val="autoZero"/>
        <c:auto val="1"/>
        <c:lblAlgn val="ctr"/>
        <c:lblOffset val="100"/>
        <c:noMultiLvlLbl val="0"/>
      </c:catAx>
      <c:valAx>
        <c:axId val="130396816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b="1"/>
                  <a:t>number of UAC participants</a:t>
                </a:r>
              </a:p>
            </c:rich>
          </c:tx>
          <c:layout>
            <c:manualLayout>
              <c:xMode val="edge"/>
              <c:yMode val="edge"/>
              <c:x val="5.1635111876075735E-3"/>
              <c:y val="0.1410156077818516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0829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1600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1600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0.56762</cdr:x>
      <cdr:y>0.07075</cdr:y>
    </cdr:from>
    <cdr:to>
      <cdr:x>0.66014</cdr:x>
      <cdr:y>0.14625</cdr:y>
    </cdr:to>
    <cdr:sp macro="" textlink="">
      <cdr:nvSpPr>
        <cdr:cNvPr id="2" name="TextBox 7">
          <a:extLst xmlns:a="http://schemas.openxmlformats.org/drawingml/2006/main">
            <a:ext uri="{FF2B5EF4-FFF2-40B4-BE49-F238E27FC236}">
              <a16:creationId xmlns="" xmlns:a16="http://schemas.microsoft.com/office/drawing/2014/main" id="{8AB11AE2-6505-1845-80ED-AA9517C651D9}"/>
            </a:ext>
          </a:extLst>
        </cdr:cNvPr>
        <cdr:cNvSpPr txBox="1"/>
      </cdr:nvSpPr>
      <cdr:spPr>
        <a:xfrm xmlns:a="http://schemas.openxmlformats.org/drawingml/2006/main">
          <a:off x="5039318" y="346101"/>
          <a:ext cx="821410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dirty="0"/>
            <a:t>508</a:t>
          </a:r>
        </a:p>
      </cdr:txBody>
    </cdr:sp>
  </cdr:relSizeAnchor>
  <cdr:relSizeAnchor xmlns:cdr="http://schemas.openxmlformats.org/drawingml/2006/chartDrawing">
    <cdr:from>
      <cdr:x>0.86439</cdr:x>
      <cdr:y>0.46225</cdr:y>
    </cdr:from>
    <cdr:to>
      <cdr:x>0.95692</cdr:x>
      <cdr:y>0.53775</cdr:y>
    </cdr:to>
    <cdr:sp macro="" textlink="">
      <cdr:nvSpPr>
        <cdr:cNvPr id="3" name="TextBox 7">
          <a:extLst xmlns:a="http://schemas.openxmlformats.org/drawingml/2006/main">
            <a:ext uri="{FF2B5EF4-FFF2-40B4-BE49-F238E27FC236}">
              <a16:creationId xmlns="" xmlns:a16="http://schemas.microsoft.com/office/drawing/2014/main" id="{8AB11AE2-6505-1845-80ED-AA9517C651D9}"/>
            </a:ext>
          </a:extLst>
        </cdr:cNvPr>
        <cdr:cNvSpPr txBox="1"/>
      </cdr:nvSpPr>
      <cdr:spPr>
        <a:xfrm xmlns:a="http://schemas.openxmlformats.org/drawingml/2006/main">
          <a:off x="7674030" y="2261247"/>
          <a:ext cx="821410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dirty="0"/>
            <a:t>237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A90B43-A014-CB4F-921E-52F91805B233}" type="datetimeFigureOut">
              <a:rPr lang="en-US" smtClean="0"/>
              <a:t>7/27/2018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66D85D-2575-D148-A986-DB5BB4EA7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252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66D85D-2575-D148-A986-DB5BB4EA739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2728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66D85D-2575-D148-A986-DB5BB4EA739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7101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66D85D-2575-D148-A986-DB5BB4EA739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7398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66D85D-2575-D148-A986-DB5BB4EA739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0836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66D85D-2575-D148-A986-DB5BB4EA739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7318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66D85D-2575-D148-A986-DB5BB4EA739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8064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66D85D-2575-D148-A986-DB5BB4EA739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8819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66D85D-2575-D148-A986-DB5BB4EA739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2669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66D85D-2575-D148-A986-DB5BB4EA739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8930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66D85D-2575-D148-A986-DB5BB4EA739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8657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66D85D-2575-D148-A986-DB5BB4EA739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9007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66D85D-2575-D148-A986-DB5BB4EA739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1635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66D85D-2575-D148-A986-DB5BB4EA739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4798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66D85D-2575-D148-A986-DB5BB4EA739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2071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66D85D-2575-D148-A986-DB5BB4EA739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6256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66D85D-2575-D148-A986-DB5BB4EA739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0335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66D85D-2575-D148-A986-DB5BB4EA739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5067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66D85D-2575-D148-A986-DB5BB4EA739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5040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6A5BC87-5AB5-6749-8F00-C3598FC728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C3529322-C4B1-0244-B710-DCD9BDC9C4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3B9D973-3A61-9545-8E80-F966BC2FD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5F8BB-2B31-B44B-86E5-61075884D0FA}" type="datetimeFigureOut">
              <a:rPr lang="en-US" smtClean="0"/>
              <a:t>7/27/2018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FB2A11C-E3CA-3347-877C-076B3AD06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85BDFAE-FF84-564B-BB25-DC9EADBFC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8F87D-55C5-7E40-89C9-FFA2F14590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7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0494595-041F-9C44-BEEC-6947175C4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47A69AD1-2926-6141-87B9-B745E491B0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0FEAA2C-7724-CA48-8351-E1A9D777A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5F8BB-2B31-B44B-86E5-61075884D0FA}" type="datetimeFigureOut">
              <a:rPr lang="en-US" smtClean="0"/>
              <a:t>7/27/2018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B37466A-E85C-2240-95E1-C29AE9FDC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9972FD9-6E24-9442-BDC6-B175775DC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8F87D-55C5-7E40-89C9-FFA2F14590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189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9F979F42-797D-9342-A137-8C1BCB2DF5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25900271-4468-224F-8A84-46FAB98588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B48D1B9-04D1-F24C-A1E8-CF31FF8C3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5F8BB-2B31-B44B-86E5-61075884D0FA}" type="datetimeFigureOut">
              <a:rPr lang="en-US" smtClean="0"/>
              <a:t>7/27/2018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92A24F6-1C87-104A-8D36-5240B140A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203CD71-8F3B-374A-B476-F0A803D5B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8F87D-55C5-7E40-89C9-FFA2F14590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534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544F6F1-CE01-1147-B293-072FFCEFFB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EE190AA-8FB1-1742-BBE2-8C25AD045D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089B23B-7DEF-A047-ABF2-980D738A1D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5F8BB-2B31-B44B-86E5-61075884D0FA}" type="datetimeFigureOut">
              <a:rPr lang="en-US" smtClean="0"/>
              <a:t>7/27/2018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A963C49-B3B1-024D-BF39-36BB3B17F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DAC807A-CF5C-BC46-83D5-185481120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8F87D-55C5-7E40-89C9-FFA2F14590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283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F706B95-D24F-5F41-9138-F4912EAE2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7A5C515-3AC0-164D-977E-388AE7CE42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68CA40E-9506-DE4E-9F7C-4A5FE855E0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5F8BB-2B31-B44B-86E5-61075884D0FA}" type="datetimeFigureOut">
              <a:rPr lang="en-US" smtClean="0"/>
              <a:t>7/27/2018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C6DBC2C-6797-7845-B3B1-563C4790F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4739109-7DA1-B94C-88CA-DBB691945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8F87D-55C5-7E40-89C9-FFA2F14590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073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342BBDC-1344-C44D-BEB5-FB348DB8E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2A4C57B-0ACE-B549-93BB-C41F8080D3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1989D76A-616F-224D-B1C5-A5B698512E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B629B15-B6FA-434E-B738-62F17802E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5F8BB-2B31-B44B-86E5-61075884D0FA}" type="datetimeFigureOut">
              <a:rPr lang="en-US" smtClean="0"/>
              <a:t>7/27/2018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6A81E62-CFF4-704A-9E93-362368B01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A9B27B62-C50A-BC4A-81E9-37EA39E74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8F87D-55C5-7E40-89C9-FFA2F14590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05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F22234A-6589-EA42-8223-66416FD2E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836020B-0B76-7844-A440-3CFFC58887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D742D557-0609-784F-8C42-4D39E82BCC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98467D27-5CB6-9E48-ABA5-6DC2D30B6C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B2DB6A0A-486C-394F-8E13-9A08910196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C2135DC4-69D5-3D4F-90E7-17144B4C1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5F8BB-2B31-B44B-86E5-61075884D0FA}" type="datetimeFigureOut">
              <a:rPr lang="en-US" smtClean="0"/>
              <a:t>7/27/2018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75B4DEC8-7BB3-B14D-8EED-3E413D31F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5A337007-8C87-E94B-8899-DF74667AF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8F87D-55C5-7E40-89C9-FFA2F14590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01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B37C3A2-23FE-6A4A-828D-2AEA6CCF7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AD4E1FC4-CFF7-3F41-BDD6-BB62B2918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5F8BB-2B31-B44B-86E5-61075884D0FA}" type="datetimeFigureOut">
              <a:rPr lang="en-US" smtClean="0"/>
              <a:t>7/27/2018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6F670BC6-D63F-0D44-A108-C487A5ADB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1CDF2D84-7FBC-7E4B-85AC-E9C22BF23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8F87D-55C5-7E40-89C9-FFA2F14590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186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3A541BD2-4699-F64A-98EA-808BA129D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5F8BB-2B31-B44B-86E5-61075884D0FA}" type="datetimeFigureOut">
              <a:rPr lang="en-US" smtClean="0"/>
              <a:t>7/27/2018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8D5DEDB1-D174-4940-B299-805FA7A2C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91B39BF-F84C-0E44-B167-E29352CA1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8F87D-55C5-7E40-89C9-FFA2F14590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912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3D5B97F-FB24-234C-88C1-BFFE82350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9E01782-FF0F-D942-9822-86E0D1E4EE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31A65D37-E0EC-BD43-9136-B8EAB4161C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A2E7C883-DF8C-1E4D-8AED-488AE7A81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5F8BB-2B31-B44B-86E5-61075884D0FA}" type="datetimeFigureOut">
              <a:rPr lang="en-US" smtClean="0"/>
              <a:t>7/27/2018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E30459C-1966-5447-B67D-0E9E4E157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D7F607F-AD12-AF41-914D-EA6E3AC54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8F87D-55C5-7E40-89C9-FFA2F14590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505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60F3F0A-FF85-CC48-A54F-BD4FFE2FB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999984F1-DAD4-1F44-92A1-671CD009AB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317B119F-3C7F-A448-BE4F-B029579D4A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969C29D8-D96A-3D4C-A427-670B295FA6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5F8BB-2B31-B44B-86E5-61075884D0FA}" type="datetimeFigureOut">
              <a:rPr lang="en-US" smtClean="0"/>
              <a:t>7/27/2018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C6DB7C3D-48E6-3049-B1A8-B8958CF89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F5AF44F-FCF5-7540-A65A-96015986B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8F87D-55C5-7E40-89C9-FFA2F14590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460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E0CC50E5-8DEC-8E4F-8FE2-207C9D50E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D3FE04D-2C93-9349-A2F3-FB7438EC7E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0FAEFEA-930B-514E-B5D4-23037AF2EB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95F8BB-2B31-B44B-86E5-61075884D0FA}" type="datetimeFigureOut">
              <a:rPr lang="en-US" smtClean="0"/>
              <a:t>7/27/2018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7AA39A7-709E-264A-BB82-8DCE9ACFA0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B426096-B104-9B4D-BA45-76EAD3410D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D8F87D-55C5-7E40-89C9-FFA2F14590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273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6BD42E0-34F2-7E46-99BF-1022F30702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5983" y="1140169"/>
            <a:ext cx="11186160" cy="2387600"/>
          </a:xfrm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chemeClr val="accent1"/>
                </a:solidFill>
              </a:rPr>
              <a:t>Implementation and effectiveness of urban adherence clubs in Zambia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0AEBC64C-4FD6-1A48-8211-68E6921C0D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9530" y="5738508"/>
            <a:ext cx="2666887" cy="94705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9D9867A8-FEEF-694F-BE33-BB532880F7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1685" y="5738504"/>
            <a:ext cx="2187847" cy="111949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77B07EA3-1691-FE49-BAC9-42FFACED06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320" y="5712140"/>
            <a:ext cx="1737360" cy="114237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F140E94C-45AA-CF43-9EC2-A8A2FD86E26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66413" y="5709335"/>
            <a:ext cx="2839291" cy="114518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F6A54384-F7A8-644D-9C52-DE60500302B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90760" y="5709332"/>
            <a:ext cx="1981200" cy="1016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072606EB-3DE4-C840-9D2C-748C1566ED0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42313" y="297176"/>
            <a:ext cx="7933508" cy="168598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B3384B56-60AF-3F42-AF26-5841D1CB9E7B}"/>
              </a:ext>
            </a:extLst>
          </p:cNvPr>
          <p:cNvSpPr txBox="1"/>
          <p:nvPr/>
        </p:nvSpPr>
        <p:spPr>
          <a:xfrm>
            <a:off x="1451090" y="3911465"/>
            <a:ext cx="944769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Monika Roy</a:t>
            </a:r>
            <a:r>
              <a:rPr lang="en-US" b="1" baseline="30000" dirty="0"/>
              <a:t>1</a:t>
            </a:r>
            <a:r>
              <a:rPr lang="en-US" b="1" dirty="0"/>
              <a:t>, Carolyn Bolton</a:t>
            </a:r>
            <a:r>
              <a:rPr lang="en-US" b="1" baseline="30000" dirty="0"/>
              <a:t>2,3</a:t>
            </a:r>
            <a:r>
              <a:rPr lang="en-US" b="1" dirty="0"/>
              <a:t>, </a:t>
            </a:r>
            <a:r>
              <a:rPr lang="en-US" b="1" dirty="0" err="1"/>
              <a:t>Izukanji</a:t>
            </a:r>
            <a:r>
              <a:rPr lang="en-US" b="1" dirty="0"/>
              <a:t> Sikazwe</a:t>
            </a:r>
            <a:r>
              <a:rPr lang="en-US" b="1" baseline="30000" dirty="0"/>
              <a:t>2</a:t>
            </a:r>
            <a:r>
              <a:rPr lang="en-US" b="1" dirty="0"/>
              <a:t>, </a:t>
            </a:r>
            <a:r>
              <a:rPr lang="en-US" b="1" dirty="0" err="1"/>
              <a:t>Mpande</a:t>
            </a:r>
            <a:r>
              <a:rPr lang="en-US" b="1" dirty="0"/>
              <a:t> Mukumbwa-Mwenechanya</a:t>
            </a:r>
            <a:r>
              <a:rPr lang="en-US" b="1" baseline="30000" dirty="0"/>
              <a:t>2</a:t>
            </a:r>
            <a:r>
              <a:rPr lang="en-US" b="1" dirty="0"/>
              <a:t>, Emilie Efronson</a:t>
            </a:r>
            <a:r>
              <a:rPr lang="en-US" b="1" baseline="30000" dirty="0"/>
              <a:t>2</a:t>
            </a:r>
            <a:r>
              <a:rPr lang="en-US" b="1" dirty="0"/>
              <a:t> Paul Somwe</a:t>
            </a:r>
            <a:r>
              <a:rPr lang="en-US" b="1" baseline="30000" dirty="0"/>
              <a:t>2</a:t>
            </a:r>
            <a:r>
              <a:rPr lang="en-US" b="1" dirty="0"/>
              <a:t>, Estella Kalunkumya</a:t>
            </a:r>
            <a:r>
              <a:rPr lang="en-US" b="1" baseline="30000" dirty="0"/>
              <a:t>2</a:t>
            </a:r>
            <a:r>
              <a:rPr lang="en-US" b="1" dirty="0"/>
              <a:t>, </a:t>
            </a:r>
            <a:r>
              <a:rPr lang="en-US" b="1" dirty="0" err="1"/>
              <a:t>Mwansa</a:t>
            </a:r>
            <a:r>
              <a:rPr lang="en-US" b="1" dirty="0"/>
              <a:t> Lumpa</a:t>
            </a:r>
            <a:r>
              <a:rPr lang="en-US" b="1" baseline="30000" dirty="0"/>
              <a:t>2</a:t>
            </a:r>
            <a:r>
              <a:rPr lang="en-US" b="1" dirty="0"/>
              <a:t>, Anjali Sharma</a:t>
            </a:r>
            <a:r>
              <a:rPr lang="en-US" b="1" baseline="30000" dirty="0"/>
              <a:t>2</a:t>
            </a:r>
            <a:r>
              <a:rPr lang="en-US" b="1" dirty="0"/>
              <a:t>, Jake Pry</a:t>
            </a:r>
            <a:r>
              <a:rPr lang="en-US" b="1" baseline="30000" dirty="0"/>
              <a:t>2,4</a:t>
            </a:r>
            <a:r>
              <a:rPr lang="en-US" b="1" dirty="0"/>
              <a:t>, Nancy Padian</a:t>
            </a:r>
            <a:r>
              <a:rPr lang="en-US" b="1" baseline="30000" dirty="0"/>
              <a:t>5</a:t>
            </a:r>
            <a:r>
              <a:rPr lang="en-US" b="1" dirty="0"/>
              <a:t>, Elvin Geng</a:t>
            </a:r>
            <a:r>
              <a:rPr lang="en-US" b="1" baseline="30000" dirty="0"/>
              <a:t>1</a:t>
            </a:r>
            <a:r>
              <a:rPr lang="en-US" b="1" dirty="0"/>
              <a:t>, Charles Holmes</a:t>
            </a:r>
            <a:r>
              <a:rPr lang="en-US" b="1" baseline="30000" dirty="0"/>
              <a:t>6</a:t>
            </a:r>
          </a:p>
          <a:p>
            <a:r>
              <a:rPr lang="en-US" sz="1400" baseline="30000" dirty="0" smtClean="0"/>
              <a:t>1</a:t>
            </a:r>
            <a:r>
              <a:rPr lang="en-US" sz="1400" dirty="0" smtClean="0"/>
              <a:t>University </a:t>
            </a:r>
            <a:r>
              <a:rPr lang="en-US" sz="1400" dirty="0"/>
              <a:t>of California San Francisco </a:t>
            </a:r>
            <a:r>
              <a:rPr lang="en-US" sz="1400" baseline="30000" dirty="0" smtClean="0"/>
              <a:t>2</a:t>
            </a:r>
            <a:r>
              <a:rPr lang="en-US" sz="1400" dirty="0" smtClean="0"/>
              <a:t>Centre </a:t>
            </a:r>
            <a:r>
              <a:rPr lang="en-US" sz="1400" dirty="0"/>
              <a:t>for Infectious Diseases in Zambia </a:t>
            </a:r>
            <a:r>
              <a:rPr lang="en-US" sz="1400" baseline="30000" dirty="0" smtClean="0"/>
              <a:t>3</a:t>
            </a:r>
            <a:r>
              <a:rPr lang="en-US" sz="1400" dirty="0" smtClean="0"/>
              <a:t>University </a:t>
            </a:r>
            <a:r>
              <a:rPr lang="en-US" sz="1400" dirty="0"/>
              <a:t>of Alabama </a:t>
            </a:r>
            <a:r>
              <a:rPr lang="en-US" sz="1400" baseline="30000" dirty="0" smtClean="0"/>
              <a:t>4</a:t>
            </a:r>
            <a:r>
              <a:rPr lang="en-US" sz="1400" dirty="0" smtClean="0"/>
              <a:t>University </a:t>
            </a:r>
            <a:r>
              <a:rPr lang="en-US" sz="1400" dirty="0"/>
              <a:t>of California </a:t>
            </a:r>
            <a:r>
              <a:rPr lang="en-US" sz="1400" dirty="0" smtClean="0"/>
              <a:t>Davis </a:t>
            </a:r>
            <a:r>
              <a:rPr lang="en-US" sz="1400" baseline="30000" dirty="0" smtClean="0"/>
              <a:t>5</a:t>
            </a:r>
            <a:r>
              <a:rPr lang="en-US" sz="1400" dirty="0" smtClean="0"/>
              <a:t>University </a:t>
            </a:r>
            <a:r>
              <a:rPr lang="en-US" sz="1400" dirty="0"/>
              <a:t>of California Berkeley </a:t>
            </a:r>
            <a:r>
              <a:rPr lang="en-US" sz="1400" baseline="30000" dirty="0" smtClean="0"/>
              <a:t>6</a:t>
            </a:r>
            <a:r>
              <a:rPr lang="en-US" sz="1400" dirty="0" smtClean="0"/>
              <a:t>Johns </a:t>
            </a:r>
            <a:r>
              <a:rPr lang="en-US" sz="1400" dirty="0"/>
              <a:t>Hopkins University</a:t>
            </a:r>
          </a:p>
        </p:txBody>
      </p:sp>
    </p:spTree>
    <p:extLst>
      <p:ext uri="{BB962C8B-B14F-4D97-AF65-F5344CB8AC3E}">
        <p14:creationId xmlns:p14="http://schemas.microsoft.com/office/powerpoint/2010/main" val="659287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0EB61A6-45C6-1545-8348-3A44C1325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850" y="255987"/>
            <a:ext cx="10702978" cy="1325563"/>
          </a:xfrm>
        </p:spPr>
        <p:txBody>
          <a:bodyPr/>
          <a:lstStyle/>
          <a:p>
            <a:r>
              <a:rPr lang="en-US" b="1" dirty="0"/>
              <a:t>Number of missed UAC visits per participant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EFFAB4BF-9C5A-CA45-9BE6-5F995FEB453F}"/>
              </a:ext>
            </a:extLst>
          </p:cNvPr>
          <p:cNvCxnSpPr>
            <a:cxnSpLocks/>
          </p:cNvCxnSpPr>
          <p:nvPr/>
        </p:nvCxnSpPr>
        <p:spPr>
          <a:xfrm>
            <a:off x="0" y="1417639"/>
            <a:ext cx="12192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Chart 5">
            <a:extLst>
              <a:ext uri="{FF2B5EF4-FFF2-40B4-BE49-F238E27FC236}">
                <a16:creationId xmlns="" xmlns:a16="http://schemas.microsoft.com/office/drawing/2014/main" id="{C7CBA5A0-3325-6740-B73C-98A3BDB177D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9705167"/>
              </p:ext>
            </p:extLst>
          </p:nvPr>
        </p:nvGraphicFramePr>
        <p:xfrm>
          <a:off x="299350" y="1745461"/>
          <a:ext cx="7378700" cy="4991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6D5BD478-39A7-2946-B833-240A45108252}"/>
              </a:ext>
            </a:extLst>
          </p:cNvPr>
          <p:cNvSpPr txBox="1"/>
          <p:nvPr/>
        </p:nvSpPr>
        <p:spPr>
          <a:xfrm>
            <a:off x="7852229" y="2307774"/>
            <a:ext cx="3991655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40</a:t>
            </a:r>
            <a:r>
              <a:rPr lang="en-US" sz="2800" dirty="0"/>
              <a:t>% of participants attended all visits</a:t>
            </a:r>
          </a:p>
          <a:p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33% of participants missed 2 or more UAC visits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18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EDEF34E8-0ADF-874A-AB46-3DEF44D497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4600" y="1629360"/>
            <a:ext cx="9702800" cy="47879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DCFA46DC-CCCE-2749-B918-F6333D5C9FF5}"/>
              </a:ext>
            </a:extLst>
          </p:cNvPr>
          <p:cNvSpPr txBox="1"/>
          <p:nvPr/>
        </p:nvSpPr>
        <p:spPr>
          <a:xfrm>
            <a:off x="7615003" y="1933730"/>
            <a:ext cx="4032354" cy="120032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Of the 785 unattended visits, drug-pick up within 7 days still occurred in 361 (46%) of visits</a:t>
            </a: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6DFD3723-BFDE-D04F-9B41-053819C32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0587" y="201888"/>
            <a:ext cx="10515600" cy="1325563"/>
          </a:xfrm>
        </p:spPr>
        <p:txBody>
          <a:bodyPr/>
          <a:lstStyle/>
          <a:p>
            <a:r>
              <a:rPr lang="en-US" b="1" dirty="0"/>
              <a:t>UAC Meeting Attendance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="" xmlns:a16="http://schemas.microsoft.com/office/drawing/2014/main" id="{77D7FBF2-1348-4B4A-8F09-607690741B63}"/>
              </a:ext>
            </a:extLst>
          </p:cNvPr>
          <p:cNvCxnSpPr>
            <a:cxnSpLocks/>
          </p:cNvCxnSpPr>
          <p:nvPr/>
        </p:nvCxnSpPr>
        <p:spPr>
          <a:xfrm>
            <a:off x="0" y="1417639"/>
            <a:ext cx="12192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CCEDE4A7-1A64-4749-8E2F-8232CC29DA8C}"/>
              </a:ext>
            </a:extLst>
          </p:cNvPr>
          <p:cNvSpPr/>
          <p:nvPr/>
        </p:nvSpPr>
        <p:spPr>
          <a:xfrm>
            <a:off x="1469036" y="5518768"/>
            <a:ext cx="1154243" cy="67217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3E2FAEC0-86D6-1B48-9531-60583B5515C6}"/>
              </a:ext>
            </a:extLst>
          </p:cNvPr>
          <p:cNvSpPr/>
          <p:nvPr/>
        </p:nvSpPr>
        <p:spPr>
          <a:xfrm>
            <a:off x="3660098" y="5518768"/>
            <a:ext cx="1901253" cy="67217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4C236F17-A785-F041-A2BE-A1092DEDF178}"/>
              </a:ext>
            </a:extLst>
          </p:cNvPr>
          <p:cNvSpPr/>
          <p:nvPr/>
        </p:nvSpPr>
        <p:spPr>
          <a:xfrm>
            <a:off x="6268387" y="5518768"/>
            <a:ext cx="1496518" cy="67217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297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90F2C75-A642-9242-B812-DB8792B1E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49" y="92077"/>
            <a:ext cx="11004990" cy="1325563"/>
          </a:xfrm>
        </p:spPr>
        <p:txBody>
          <a:bodyPr>
            <a:normAutofit/>
          </a:bodyPr>
          <a:lstStyle/>
          <a:p>
            <a:r>
              <a:rPr lang="en-US" b="1" dirty="0"/>
              <a:t>Time to return after missed </a:t>
            </a:r>
            <a:br>
              <a:rPr lang="en-US" b="1" dirty="0"/>
            </a:br>
            <a:r>
              <a:rPr lang="en-US" b="1" dirty="0"/>
              <a:t>same-day drug pick-up (</a:t>
            </a:r>
            <a:r>
              <a:rPr lang="en-US" b="1" dirty="0" smtClean="0"/>
              <a:t>N=483 visits)</a:t>
            </a:r>
            <a:endParaRPr lang="en-US" b="1" dirty="0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2A6332E2-EF19-3741-B300-5A268D2B9830}"/>
              </a:ext>
            </a:extLst>
          </p:cNvPr>
          <p:cNvSpPr/>
          <p:nvPr/>
        </p:nvSpPr>
        <p:spPr>
          <a:xfrm>
            <a:off x="6965750" y="2743202"/>
            <a:ext cx="499258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itchFamily="2" charset="0"/>
              </a:rPr>
              <a:t>Cumulative incidence of return after missed drug pick-up: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itchFamily="2" charset="0"/>
              </a:rPr>
              <a:t>25% at 7 days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itchFamily="2" charset="0"/>
              </a:rPr>
              <a:t>36% at 14 days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itchFamily="2" charset="0"/>
              </a:rPr>
              <a:t>45% at 28 days</a:t>
            </a:r>
            <a:endParaRPr lang="en-US" sz="280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5A6195D1-A47F-284E-88E5-D8F315967084}"/>
              </a:ext>
            </a:extLst>
          </p:cNvPr>
          <p:cNvCxnSpPr>
            <a:cxnSpLocks/>
          </p:cNvCxnSpPr>
          <p:nvPr/>
        </p:nvCxnSpPr>
        <p:spPr>
          <a:xfrm>
            <a:off x="0" y="1417639"/>
            <a:ext cx="12192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C04F8FDB-6E2C-F047-A11C-9DEF62DE1F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48" y="2079885"/>
            <a:ext cx="5524500" cy="4017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916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5297414-606D-5D4A-ACB5-01DF9FDFF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3657" y="260107"/>
            <a:ext cx="10515600" cy="1325563"/>
          </a:xfrm>
        </p:spPr>
        <p:txBody>
          <a:bodyPr/>
          <a:lstStyle/>
          <a:p>
            <a:r>
              <a:rPr lang="en-US" b="1" dirty="0"/>
              <a:t>Reasons and timing of UAC departure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="" xmlns:a16="http://schemas.microsoft.com/office/drawing/2014/main" id="{79FDF7E5-290A-1840-8230-7264A47730F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7766563"/>
              </p:ext>
            </p:extLst>
          </p:nvPr>
        </p:nvGraphicFramePr>
        <p:xfrm>
          <a:off x="401782" y="2054503"/>
          <a:ext cx="5610035" cy="381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26803">
                  <a:extLst>
                    <a:ext uri="{9D8B030D-6E8A-4147-A177-3AD203B41FA5}">
                      <a16:colId xmlns="" xmlns:a16="http://schemas.microsoft.com/office/drawing/2014/main" val="935163363"/>
                    </a:ext>
                  </a:extLst>
                </a:gridCol>
                <a:gridCol w="1183232">
                  <a:extLst>
                    <a:ext uri="{9D8B030D-6E8A-4147-A177-3AD203B41FA5}">
                      <a16:colId xmlns="" xmlns:a16="http://schemas.microsoft.com/office/drawing/2014/main" val="525698648"/>
                    </a:ext>
                  </a:extLst>
                </a:gridCol>
              </a:tblGrid>
              <a:tr h="375920">
                <a:tc>
                  <a:txBody>
                    <a:bodyPr/>
                    <a:lstStyle/>
                    <a:p>
                      <a:r>
                        <a:rPr lang="en-US" sz="1900" dirty="0"/>
                        <a:t>Reason for UAC departure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n (%)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706159052"/>
                  </a:ext>
                </a:extLst>
              </a:tr>
              <a:tr h="375920">
                <a:tc>
                  <a:txBody>
                    <a:bodyPr/>
                    <a:lstStyle/>
                    <a:p>
                      <a:r>
                        <a:rPr lang="en-US" sz="1900" dirty="0"/>
                        <a:t>Pregnancy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10 (23%)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65521173"/>
                  </a:ext>
                </a:extLst>
              </a:tr>
              <a:tr h="375920">
                <a:tc>
                  <a:txBody>
                    <a:bodyPr/>
                    <a:lstStyle/>
                    <a:p>
                      <a:r>
                        <a:rPr lang="en-US" sz="1900" dirty="0"/>
                        <a:t>Transfer to another clinic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9 (21%)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02417500"/>
                  </a:ext>
                </a:extLst>
              </a:tr>
              <a:tr h="375920">
                <a:tc>
                  <a:txBody>
                    <a:bodyPr/>
                    <a:lstStyle/>
                    <a:p>
                      <a:r>
                        <a:rPr lang="en-US" sz="1900" dirty="0"/>
                        <a:t>Loss to follow-up from care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6 (14%)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86737109"/>
                  </a:ext>
                </a:extLst>
              </a:tr>
              <a:tr h="375920">
                <a:tc>
                  <a:txBody>
                    <a:bodyPr/>
                    <a:lstStyle/>
                    <a:p>
                      <a:r>
                        <a:rPr lang="en-US" sz="1900" dirty="0"/>
                        <a:t>Patient preference for facility-based care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4 (9%)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2420109"/>
                  </a:ext>
                </a:extLst>
              </a:tr>
              <a:tr h="375920">
                <a:tc>
                  <a:txBody>
                    <a:bodyPr/>
                    <a:lstStyle/>
                    <a:p>
                      <a:r>
                        <a:rPr lang="en-US" sz="1900" dirty="0"/>
                        <a:t>Patient not following UAC code of conduct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4 (9%)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414952671"/>
                  </a:ext>
                </a:extLst>
              </a:tr>
              <a:tr h="375920">
                <a:tc>
                  <a:txBody>
                    <a:bodyPr/>
                    <a:lstStyle/>
                    <a:p>
                      <a:r>
                        <a:rPr lang="en-US" sz="1900" dirty="0"/>
                        <a:t>Diagnosed with tuberculosis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4 (9%)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67201327"/>
                  </a:ext>
                </a:extLst>
              </a:tr>
              <a:tr h="375920">
                <a:tc>
                  <a:txBody>
                    <a:bodyPr/>
                    <a:lstStyle/>
                    <a:p>
                      <a:r>
                        <a:rPr lang="en-US" sz="1900" dirty="0"/>
                        <a:t>Other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3 (7%)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69171817"/>
                  </a:ext>
                </a:extLst>
              </a:tr>
              <a:tr h="375920">
                <a:tc>
                  <a:txBody>
                    <a:bodyPr/>
                    <a:lstStyle/>
                    <a:p>
                      <a:r>
                        <a:rPr lang="en-US" sz="1900" dirty="0"/>
                        <a:t>Death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3 (7%)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195812923"/>
                  </a:ext>
                </a:extLst>
              </a:tr>
              <a:tr h="375920">
                <a:tc>
                  <a:txBody>
                    <a:bodyPr/>
                    <a:lstStyle/>
                    <a:p>
                      <a:r>
                        <a:rPr lang="en-US" sz="1900" dirty="0"/>
                        <a:t>Total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43 (100%)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363032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58F0AE66-7FCC-1143-9886-AA9767CC9E0D}"/>
              </a:ext>
            </a:extLst>
          </p:cNvPr>
          <p:cNvSpPr txBox="1"/>
          <p:nvPr/>
        </p:nvSpPr>
        <p:spPr>
          <a:xfrm>
            <a:off x="6271459" y="2087685"/>
            <a:ext cx="5487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Time to departure after enrollment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8CBFB90A-C1A4-944F-92CE-851AD2AEB0BA}"/>
              </a:ext>
            </a:extLst>
          </p:cNvPr>
          <p:cNvCxnSpPr>
            <a:cxnSpLocks/>
          </p:cNvCxnSpPr>
          <p:nvPr/>
        </p:nvCxnSpPr>
        <p:spPr>
          <a:xfrm>
            <a:off x="0" y="1417639"/>
            <a:ext cx="12192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9748C3DD-2422-B640-AE91-6B446BE51971}"/>
              </a:ext>
            </a:extLst>
          </p:cNvPr>
          <p:cNvSpPr/>
          <p:nvPr/>
        </p:nvSpPr>
        <p:spPr>
          <a:xfrm>
            <a:off x="6271457" y="2054503"/>
            <a:ext cx="5487917" cy="3810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550CFA60-3198-2044-BBD5-51AB5AE07E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4534" y="2409217"/>
            <a:ext cx="4751018" cy="3455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111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2EE12CF-3D69-EC4E-B369-22D660971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6579"/>
            <a:ext cx="10515600" cy="1325563"/>
          </a:xfrm>
        </p:spPr>
        <p:txBody>
          <a:bodyPr>
            <a:normAutofit/>
          </a:bodyPr>
          <a:lstStyle/>
          <a:p>
            <a:r>
              <a:rPr lang="en-US" b="1" dirty="0"/>
              <a:t>Acceptability, Adoption, and Feasibility: </a:t>
            </a:r>
            <a:br>
              <a:rPr lang="en-US" b="1" dirty="0"/>
            </a:br>
            <a:r>
              <a:rPr lang="en-US" sz="2700" dirty="0">
                <a:latin typeface="Century Gothic" panose="020B0502020202020204" pitchFamily="34" charset="0"/>
              </a:rPr>
              <a:t>findings from qualitative research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041B45F-8EBA-2347-89BE-482ADCFF2B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0705"/>
            <a:ext cx="10515600" cy="4768015"/>
          </a:xfrm>
        </p:spPr>
        <p:txBody>
          <a:bodyPr>
            <a:normAutofit/>
          </a:bodyPr>
          <a:lstStyle/>
          <a:p>
            <a:r>
              <a:rPr lang="en-US" dirty="0"/>
              <a:t>Health care worker perspectives</a:t>
            </a:r>
          </a:p>
          <a:p>
            <a:pPr lvl="1"/>
            <a:r>
              <a:rPr lang="en-US" dirty="0"/>
              <a:t>Concerns about requirement of pharmacy technologists to work off-hours and spend additional time pre-packaging medication</a:t>
            </a:r>
          </a:p>
          <a:p>
            <a:pPr lvl="1"/>
            <a:r>
              <a:rPr lang="en-US" dirty="0"/>
              <a:t>UAGs considered acceptable (clinic decongestion) and feasible, but contingent upon investments in human resources, infrastructure</a:t>
            </a:r>
          </a:p>
          <a:p>
            <a:r>
              <a:rPr lang="en-US" dirty="0"/>
              <a:t>Patient perspectives</a:t>
            </a:r>
          </a:p>
          <a:p>
            <a:pPr lvl="1"/>
            <a:r>
              <a:rPr lang="en-US" dirty="0"/>
              <a:t>Timing of drug collection particularly suited patients who worked</a:t>
            </a:r>
          </a:p>
          <a:p>
            <a:pPr lvl="1"/>
            <a:r>
              <a:rPr lang="en-US" dirty="0"/>
              <a:t>Group size and mixed gender composition acceptable</a:t>
            </a:r>
          </a:p>
          <a:p>
            <a:pPr lvl="1"/>
            <a:r>
              <a:rPr lang="en-US" dirty="0"/>
              <a:t>ART delivery through groups enabled information sharing and peer support</a:t>
            </a:r>
          </a:p>
          <a:p>
            <a:pPr lvl="1"/>
            <a:r>
              <a:rPr lang="en-US" dirty="0"/>
              <a:t>Inadvertent disclosure was not reported and stigma concerns reduced as patients were not seen at the clinic during regular hours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70EA76BA-F4EB-A748-BCE3-4AE215B7E2A9}"/>
              </a:ext>
            </a:extLst>
          </p:cNvPr>
          <p:cNvCxnSpPr>
            <a:cxnSpLocks/>
          </p:cNvCxnSpPr>
          <p:nvPr/>
        </p:nvCxnSpPr>
        <p:spPr>
          <a:xfrm>
            <a:off x="0" y="1417639"/>
            <a:ext cx="12192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06763A48-F11E-2646-AD8C-AFDBB8F172EE}"/>
              </a:ext>
            </a:extLst>
          </p:cNvPr>
          <p:cNvSpPr txBox="1"/>
          <p:nvPr/>
        </p:nvSpPr>
        <p:spPr>
          <a:xfrm>
            <a:off x="588936" y="6025618"/>
            <a:ext cx="111432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chemeClr val="accent1"/>
                </a:solidFill>
              </a:rPr>
              <a:t>“At least now I am able to talk with my friends in the UAG. I am able to know people now. In fact, I am free. I feel like now the UAG is my family.”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0065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87357E2-262E-FD40-94EA-99CFB3B5D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2512" y="296069"/>
            <a:ext cx="10515600" cy="1325563"/>
          </a:xfrm>
        </p:spPr>
        <p:txBody>
          <a:bodyPr/>
          <a:lstStyle/>
          <a:p>
            <a:r>
              <a:rPr lang="en-US" b="1" dirty="0"/>
              <a:t>Study Limitations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B85008D-C751-E247-898E-8BE04F6FC2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Study design: </a:t>
            </a:r>
          </a:p>
          <a:p>
            <a:pPr lvl="1"/>
            <a:r>
              <a:rPr lang="en-US" dirty="0"/>
              <a:t>Limitations in power due to number of clusters (clinics and groups)</a:t>
            </a:r>
          </a:p>
          <a:p>
            <a:pPr lvl="1"/>
            <a:r>
              <a:rPr lang="en-US" dirty="0"/>
              <a:t>Duration of follow-up relatively short, limited ability to comment on sustainability and long term outcomes</a:t>
            </a:r>
          </a:p>
          <a:p>
            <a:r>
              <a:rPr lang="en-US" dirty="0"/>
              <a:t>Measurements:</a:t>
            </a:r>
          </a:p>
          <a:p>
            <a:pPr lvl="1"/>
            <a:r>
              <a:rPr lang="en-US" dirty="0"/>
              <a:t>Incomplete data in electronic medical record</a:t>
            </a:r>
          </a:p>
          <a:p>
            <a:pPr lvl="1"/>
            <a:r>
              <a:rPr lang="en-US" dirty="0">
                <a:sym typeface="Wingdings" pitchFamily="2" charset="2"/>
              </a:rPr>
              <a:t>Viral load testing in progress, not yet reported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1ABE1025-9541-264B-A7DD-A91D6C40ABC9}"/>
              </a:ext>
            </a:extLst>
          </p:cNvPr>
          <p:cNvCxnSpPr>
            <a:cxnSpLocks/>
          </p:cNvCxnSpPr>
          <p:nvPr/>
        </p:nvCxnSpPr>
        <p:spPr>
          <a:xfrm>
            <a:off x="0" y="1417639"/>
            <a:ext cx="12192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97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BDC776D-1E66-0447-AF02-405D5CA82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3300" y="296069"/>
            <a:ext cx="10515600" cy="1325563"/>
          </a:xfrm>
        </p:spPr>
        <p:txBody>
          <a:bodyPr/>
          <a:lstStyle/>
          <a:p>
            <a:r>
              <a:rPr lang="en-US" b="1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B97ECAD-DDB5-2047-B1D9-8C50B84E22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845800" cy="4351338"/>
          </a:xfrm>
        </p:spPr>
        <p:txBody>
          <a:bodyPr>
            <a:normAutofit/>
          </a:bodyPr>
          <a:lstStyle/>
          <a:p>
            <a:r>
              <a:rPr lang="en-US" dirty="0"/>
              <a:t>Twelve-month cumulative incidence of first missed drug pick-up significantly lower among intervention participants at 7 and 28 days compared to </a:t>
            </a:r>
            <a:r>
              <a:rPr lang="en-US" dirty="0" smtClean="0"/>
              <a:t>control participants</a:t>
            </a:r>
            <a:endParaRPr lang="en-US" dirty="0"/>
          </a:p>
          <a:p>
            <a:r>
              <a:rPr lang="en-US" dirty="0"/>
              <a:t>UACs were acceptable and feasible and initial patient adoption was high</a:t>
            </a:r>
          </a:p>
          <a:p>
            <a:r>
              <a:rPr lang="en-US" dirty="0"/>
              <a:t>Most patients missed at least one visit, but recovery (drug pick-up within 7 days of missed visit) occurred in almost half of all unattended </a:t>
            </a:r>
            <a:r>
              <a:rPr lang="en-US" dirty="0" smtClean="0"/>
              <a:t>UAC visits</a:t>
            </a:r>
            <a:endParaRPr lang="en-US" dirty="0"/>
          </a:p>
          <a:p>
            <a:r>
              <a:rPr lang="en-US" dirty="0"/>
              <a:t>Migration out of UACs occurred and were due to changes in clinical status (pregnancy, TB, </a:t>
            </a:r>
            <a:r>
              <a:rPr lang="en-US" dirty="0" err="1"/>
              <a:t>etc</a:t>
            </a:r>
            <a:r>
              <a:rPr lang="en-US" dirty="0"/>
              <a:t>) as well as patient preference</a:t>
            </a:r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719670D0-FCDD-5346-894C-42B89F7AFB65}"/>
              </a:ext>
            </a:extLst>
          </p:cNvPr>
          <p:cNvCxnSpPr>
            <a:cxnSpLocks/>
          </p:cNvCxnSpPr>
          <p:nvPr/>
        </p:nvCxnSpPr>
        <p:spPr>
          <a:xfrm>
            <a:off x="0" y="1417639"/>
            <a:ext cx="12192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4850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9FCD283-4724-9146-9DA5-415CE77C9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5375" y="296069"/>
            <a:ext cx="10515600" cy="1325563"/>
          </a:xfrm>
        </p:spPr>
        <p:txBody>
          <a:bodyPr/>
          <a:lstStyle/>
          <a:p>
            <a:r>
              <a:rPr lang="en-US" b="1" dirty="0"/>
              <a:t>Implications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BE74290-8254-5249-BB32-FA45464BB7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UACs are an effective tool in the DSD toolbox for reducing late drug pickup</a:t>
            </a:r>
          </a:p>
          <a:p>
            <a:r>
              <a:rPr lang="en-US" dirty="0"/>
              <a:t>The choice of group-based multi-month refills amongst other effective DSD options will depend on the context and clinic population</a:t>
            </a:r>
          </a:p>
          <a:p>
            <a:pPr lvl="1"/>
            <a:r>
              <a:rPr lang="en-US" dirty="0"/>
              <a:t>Better for clinics with limited space, more challenging for human resources</a:t>
            </a:r>
          </a:p>
          <a:p>
            <a:r>
              <a:rPr lang="en-US" dirty="0"/>
              <a:t>The frequency of alternative same day drug-pick up argues for the need for DSD models to be flexible and patient-centered</a:t>
            </a:r>
          </a:p>
          <a:p>
            <a:r>
              <a:rPr lang="en-US" dirty="0"/>
              <a:t>Successful monitoring and evaluation will need to account for migration into and out of DSD models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1F860806-85B8-DD45-81CD-9C8BF58D7A86}"/>
              </a:ext>
            </a:extLst>
          </p:cNvPr>
          <p:cNvCxnSpPr>
            <a:cxnSpLocks/>
          </p:cNvCxnSpPr>
          <p:nvPr/>
        </p:nvCxnSpPr>
        <p:spPr>
          <a:xfrm>
            <a:off x="0" y="1417639"/>
            <a:ext cx="12192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2924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AE92C4B-BF1A-BF44-B00A-2AFECA0D3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-288097"/>
            <a:ext cx="10515600" cy="2852737"/>
          </a:xfrm>
        </p:spPr>
        <p:txBody>
          <a:bodyPr anchor="ctr"/>
          <a:lstStyle/>
          <a:p>
            <a:pPr algn="ctr"/>
            <a:r>
              <a:rPr lang="en-US" b="1" dirty="0"/>
              <a:t>Thank You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2C0BD892-FC28-AD45-8AF1-31A74617F7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1574381"/>
            <a:ext cx="10515600" cy="1500187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Questions?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E372E365-2909-CA4D-9010-64592B6455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6286" y="3984548"/>
            <a:ext cx="2531165" cy="253116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F56140DB-89C4-A247-B388-F592E4CFD0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3203" y="4380451"/>
            <a:ext cx="4152900" cy="1905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4B3C7FBD-4485-4345-9D2F-204DCA317372}"/>
              </a:ext>
            </a:extLst>
          </p:cNvPr>
          <p:cNvSpPr/>
          <p:nvPr/>
        </p:nvSpPr>
        <p:spPr>
          <a:xfrm>
            <a:off x="0" y="2535092"/>
            <a:ext cx="12192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Segoe Print" panose="02000800000000000000" pitchFamily="2" charset="0"/>
                <a:cs typeface="Apple Chancery" panose="03020702040506060504" pitchFamily="66" charset="-79"/>
              </a:rPr>
              <a:t>We would like to thank the Zambian Ministry of Health, Ministry of Community Development and Social Welfare, and all participating patients and health workers.</a:t>
            </a:r>
          </a:p>
          <a:p>
            <a:pPr algn="ctr"/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A8C9372D-9E3E-5D43-8C43-1F5A5BECA5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4531" y="3984552"/>
            <a:ext cx="2332880" cy="2696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312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A1DAD07-6E48-DB4B-828F-E3499C34F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956" y="252582"/>
            <a:ext cx="11283044" cy="1325563"/>
          </a:xfrm>
        </p:spPr>
        <p:txBody>
          <a:bodyPr>
            <a:normAutofit/>
          </a:bodyPr>
          <a:lstStyle/>
          <a:p>
            <a:r>
              <a:rPr lang="en-US" b="1" dirty="0"/>
              <a:t>Urban Adherence Clubs: Success Story?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13D1B4C-BA2E-6642-A75A-F3FF95ED5A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7795" y="1578145"/>
            <a:ext cx="10515600" cy="4351339"/>
          </a:xfrm>
        </p:spPr>
        <p:txBody>
          <a:bodyPr>
            <a:normAutofit/>
          </a:bodyPr>
          <a:lstStyle/>
          <a:p>
            <a:r>
              <a:rPr lang="en-US" dirty="0"/>
              <a:t>The urban adherence club (UAC) model</a:t>
            </a:r>
          </a:p>
          <a:p>
            <a:pPr lvl="1"/>
            <a:r>
              <a:rPr lang="en-US" dirty="0"/>
              <a:t>Provides off-hours facility access and group drug distribution</a:t>
            </a:r>
          </a:p>
          <a:p>
            <a:pPr lvl="1"/>
            <a:r>
              <a:rPr lang="en-US" dirty="0"/>
              <a:t>Aims to improve on-time drug pickup and retention</a:t>
            </a:r>
          </a:p>
          <a:p>
            <a:r>
              <a:rPr lang="en-US" dirty="0"/>
              <a:t>Successes during scale-up in South Africa tempered by a recent report of high loss to follow-up and transfers back to facility-based care</a:t>
            </a:r>
            <a:r>
              <a:rPr lang="en-US" baseline="30000" dirty="0"/>
              <a:t>1</a:t>
            </a:r>
          </a:p>
          <a:p>
            <a:r>
              <a:rPr lang="en-US" dirty="0"/>
              <a:t>Effectiveness evaluations limited to observational analyses which are subject to selection bias</a:t>
            </a:r>
            <a:r>
              <a:rPr lang="en-US" baseline="30000" dirty="0"/>
              <a:t>2,3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3410154-F214-754E-A072-76BC414EAA4D}"/>
              </a:ext>
            </a:extLst>
          </p:cNvPr>
          <p:cNvSpPr txBox="1"/>
          <p:nvPr/>
        </p:nvSpPr>
        <p:spPr>
          <a:xfrm>
            <a:off x="304800" y="6334543"/>
            <a:ext cx="116215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aseline="30000" dirty="0"/>
              <a:t>1 </a:t>
            </a:r>
            <a:r>
              <a:rPr lang="en-US" sz="1000" dirty="0" err="1"/>
              <a:t>Nofemela</a:t>
            </a:r>
            <a:r>
              <a:rPr lang="en-US" sz="1000" dirty="0"/>
              <a:t> A, </a:t>
            </a:r>
            <a:r>
              <a:rPr lang="en-US" sz="1000" dirty="0" err="1"/>
              <a:t>Kalombo</a:t>
            </a:r>
            <a:r>
              <a:rPr lang="en-US" sz="1000" dirty="0"/>
              <a:t>, C, </a:t>
            </a:r>
            <a:r>
              <a:rPr lang="en-US" sz="1000" dirty="0" err="1"/>
              <a:t>Orrell</a:t>
            </a:r>
            <a:r>
              <a:rPr lang="en-US" sz="1000" dirty="0"/>
              <a:t>, C, Myer, L. Discontinuation from community-based antiretroviral adherence clubs in </a:t>
            </a:r>
            <a:r>
              <a:rPr lang="en-US" sz="1000" dirty="0" err="1"/>
              <a:t>Gugulethu</a:t>
            </a:r>
            <a:r>
              <a:rPr lang="en-US" sz="1000" dirty="0"/>
              <a:t>, Cape Town, South Africa International Aids Society; 2016; Durban, South Africa.</a:t>
            </a:r>
          </a:p>
          <a:p>
            <a:r>
              <a:rPr lang="en-US" sz="1000" baseline="30000" dirty="0"/>
              <a:t>2 </a:t>
            </a:r>
            <a:r>
              <a:rPr lang="en-US" sz="1000" dirty="0" err="1"/>
              <a:t>Luque</a:t>
            </a:r>
            <a:r>
              <a:rPr lang="en-US" sz="1000" dirty="0"/>
              <a:t>-Fernandez, </a:t>
            </a:r>
            <a:r>
              <a:rPr lang="en-US" sz="1000" dirty="0" err="1"/>
              <a:t>Plos</a:t>
            </a:r>
            <a:r>
              <a:rPr lang="en-US" sz="1000" dirty="0"/>
              <a:t>-One, 2013 </a:t>
            </a:r>
            <a:r>
              <a:rPr lang="en-US" sz="1000" baseline="30000" dirty="0"/>
              <a:t>3 </a:t>
            </a:r>
            <a:r>
              <a:rPr lang="en-US" sz="1000" dirty="0" err="1"/>
              <a:t>Grimsrud</a:t>
            </a:r>
            <a:r>
              <a:rPr lang="en-US" sz="1000" dirty="0"/>
              <a:t>, JAIDS, 2016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1A89324-E867-FD44-B01D-9C4AA2111534}"/>
              </a:ext>
            </a:extLst>
          </p:cNvPr>
          <p:cNvSpPr txBox="1"/>
          <p:nvPr/>
        </p:nvSpPr>
        <p:spPr>
          <a:xfrm>
            <a:off x="11926961" y="51550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A5CBBCC5-7C81-794E-95EB-6A761280B7AE}"/>
              </a:ext>
            </a:extLst>
          </p:cNvPr>
          <p:cNvCxnSpPr>
            <a:cxnSpLocks/>
          </p:cNvCxnSpPr>
          <p:nvPr/>
        </p:nvCxnSpPr>
        <p:spPr>
          <a:xfrm>
            <a:off x="0" y="1417639"/>
            <a:ext cx="12192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CC605A2-5678-D64A-B49F-B59EE995B855}"/>
              </a:ext>
            </a:extLst>
          </p:cNvPr>
          <p:cNvSpPr txBox="1"/>
          <p:nvPr/>
        </p:nvSpPr>
        <p:spPr>
          <a:xfrm>
            <a:off x="304229" y="5146629"/>
            <a:ext cx="116221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288" indent="-14288"/>
            <a:r>
              <a:rPr lang="en-US" sz="2800" dirty="0"/>
              <a:t>Study Objective: We sought to evaluate the implementation and effectiveness of urban adherence clubs in Zambia using a randomized study design </a:t>
            </a:r>
          </a:p>
          <a:p>
            <a:endParaRPr lang="en-US" sz="2800" dirty="0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250BF54A-2C5C-6B42-88B7-574AC55A563B}"/>
              </a:ext>
            </a:extLst>
          </p:cNvPr>
          <p:cNvSpPr/>
          <p:nvPr/>
        </p:nvSpPr>
        <p:spPr>
          <a:xfrm>
            <a:off x="303657" y="5016787"/>
            <a:ext cx="11454754" cy="1219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384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ular Callout 4">
            <a:extLst>
              <a:ext uri="{FF2B5EF4-FFF2-40B4-BE49-F238E27FC236}">
                <a16:creationId xmlns="" xmlns:a16="http://schemas.microsoft.com/office/drawing/2014/main" id="{D12ABB95-3A72-0C4F-9978-4068BC9313D8}"/>
              </a:ext>
            </a:extLst>
          </p:cNvPr>
          <p:cNvSpPr/>
          <p:nvPr/>
        </p:nvSpPr>
        <p:spPr>
          <a:xfrm>
            <a:off x="7620000" y="1843047"/>
            <a:ext cx="4201019" cy="3540035"/>
          </a:xfrm>
          <a:prstGeom prst="wedgeRoundRectCallout">
            <a:avLst>
              <a:gd name="adj1" fmla="val -141462"/>
              <a:gd name="adj2" fmla="val 9012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6EE0CDE5-CD00-624B-AD0F-38189C57C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3554" y="236257"/>
            <a:ext cx="10515600" cy="1325563"/>
          </a:xfrm>
        </p:spPr>
        <p:txBody>
          <a:bodyPr/>
          <a:lstStyle/>
          <a:p>
            <a:r>
              <a:rPr lang="en-US" b="1" dirty="0"/>
              <a:t>Community ART Study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3DE714B-729D-5D44-A55F-9C98D3587B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3045"/>
            <a:ext cx="6400800" cy="4351339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Urban clinics in three provinces matched in pairs based on province, clinic size, and baseline retention</a:t>
            </a:r>
          </a:p>
          <a:p>
            <a:r>
              <a:rPr lang="en-US" dirty="0"/>
              <a:t>Five pairs selected: randomized to receive intervention or control</a:t>
            </a:r>
          </a:p>
          <a:p>
            <a:r>
              <a:rPr lang="en-US" dirty="0"/>
              <a:t>At both intervention and control facilities:</a:t>
            </a:r>
          </a:p>
          <a:p>
            <a:pPr lvl="1"/>
            <a:r>
              <a:rPr lang="en-US" dirty="0"/>
              <a:t>Eligibility assessed</a:t>
            </a:r>
          </a:p>
          <a:p>
            <a:pPr lvl="1"/>
            <a:r>
              <a:rPr lang="en-US" dirty="0"/>
              <a:t>Systematic sample of eligible patients offered UAC participation </a:t>
            </a:r>
          </a:p>
          <a:p>
            <a:r>
              <a:rPr lang="en-US" dirty="0"/>
              <a:t>At intervention clinics: received immediate UAC intervention</a:t>
            </a:r>
          </a:p>
          <a:p>
            <a:r>
              <a:rPr lang="en-US" dirty="0"/>
              <a:t>At control clinics: standard of care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F4558F6-9E26-9344-B41C-3743209DBD96}"/>
              </a:ext>
            </a:extLst>
          </p:cNvPr>
          <p:cNvSpPr txBox="1"/>
          <p:nvPr/>
        </p:nvSpPr>
        <p:spPr>
          <a:xfrm>
            <a:off x="7900737" y="1980089"/>
            <a:ext cx="4114800" cy="34163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b="1" dirty="0"/>
              <a:t>Inclusion criteria: </a:t>
            </a:r>
            <a:endParaRPr lang="en-US" dirty="0"/>
          </a:p>
          <a:p>
            <a:pPr marL="742932" lvl="1" indent="-285744">
              <a:buFont typeface="Arial" panose="020B0604020202020204" pitchFamily="34" charset="0"/>
              <a:buChar char="•"/>
            </a:pPr>
            <a:r>
              <a:rPr lang="en-GB" dirty="0"/>
              <a:t>HIV-positive adolescents and adults (&gt; 14 years of age)</a:t>
            </a:r>
            <a:endParaRPr lang="en-US" dirty="0"/>
          </a:p>
          <a:p>
            <a:pPr marL="742932" lvl="1" indent="-285744">
              <a:buFont typeface="Arial" panose="020B0604020202020204" pitchFamily="34" charset="0"/>
              <a:buChar char="•"/>
            </a:pPr>
            <a:r>
              <a:rPr lang="en-GB" dirty="0"/>
              <a:t>Last CD4 count (obtained within the last six months)  &gt; 200</a:t>
            </a:r>
            <a:endParaRPr lang="en-US" dirty="0"/>
          </a:p>
          <a:p>
            <a:pPr marL="742932" lvl="1" indent="-285744">
              <a:buFont typeface="Arial" panose="020B0604020202020204" pitchFamily="34" charset="0"/>
              <a:buChar char="•"/>
            </a:pPr>
            <a:r>
              <a:rPr lang="en-GB" dirty="0"/>
              <a:t>Not acutely ill</a:t>
            </a:r>
            <a:endParaRPr lang="en-US" dirty="0"/>
          </a:p>
          <a:p>
            <a:pPr marL="742932" lvl="1" indent="-285744">
              <a:buFont typeface="Arial" panose="020B0604020202020204" pitchFamily="34" charset="0"/>
              <a:buChar char="•"/>
            </a:pPr>
            <a:r>
              <a:rPr lang="en-GB" dirty="0"/>
              <a:t>On ART for at least 6 months</a:t>
            </a:r>
            <a:endParaRPr lang="en-US" dirty="0"/>
          </a:p>
          <a:p>
            <a:r>
              <a:rPr lang="en-GB" b="1" dirty="0"/>
              <a:t>Exclusion criteria: </a:t>
            </a:r>
            <a:endParaRPr lang="en-US" dirty="0"/>
          </a:p>
          <a:p>
            <a:pPr marL="742932" lvl="1" indent="-285744">
              <a:buFont typeface="Arial" panose="020B0604020202020204" pitchFamily="34" charset="0"/>
              <a:buChar char="•"/>
            </a:pPr>
            <a:r>
              <a:rPr lang="en-GB" dirty="0"/>
              <a:t>Inability to participate in the group activities due to cognition deficits or mental illness.</a:t>
            </a:r>
          </a:p>
          <a:p>
            <a:pPr marL="742932" lvl="1" indent="-285744">
              <a:buFont typeface="Arial" panose="020B0604020202020204" pitchFamily="34" charset="0"/>
              <a:buChar char="•"/>
            </a:pPr>
            <a:r>
              <a:rPr lang="en-GB" dirty="0"/>
              <a:t>Pregnancy</a:t>
            </a:r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DC9E9297-4D3C-D349-A089-3B53D023365B}"/>
              </a:ext>
            </a:extLst>
          </p:cNvPr>
          <p:cNvCxnSpPr>
            <a:cxnSpLocks/>
          </p:cNvCxnSpPr>
          <p:nvPr/>
        </p:nvCxnSpPr>
        <p:spPr>
          <a:xfrm>
            <a:off x="0" y="1417639"/>
            <a:ext cx="12192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E6708790-D7A7-B646-A75C-F6845A6375EE}"/>
              </a:ext>
            </a:extLst>
          </p:cNvPr>
          <p:cNvSpPr txBox="1"/>
          <p:nvPr/>
        </p:nvSpPr>
        <p:spPr>
          <a:xfrm>
            <a:off x="641687" y="6088718"/>
            <a:ext cx="111793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/>
              <a:t>Implemented</a:t>
            </a:r>
            <a:r>
              <a:rPr lang="en-US" sz="2800" dirty="0"/>
              <a:t> at the clinic level. </a:t>
            </a:r>
            <a:r>
              <a:rPr lang="en-US" sz="2800" u="sng" dirty="0"/>
              <a:t>Analyzed</a:t>
            </a:r>
            <a:r>
              <a:rPr lang="en-US" sz="2800" dirty="0"/>
              <a:t> at the individual level.</a:t>
            </a:r>
          </a:p>
        </p:txBody>
      </p:sp>
    </p:spTree>
    <p:extLst>
      <p:ext uri="{BB962C8B-B14F-4D97-AF65-F5344CB8AC3E}">
        <p14:creationId xmlns:p14="http://schemas.microsoft.com/office/powerpoint/2010/main" val="2673136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C027F89-3DED-6F40-B866-6C36BF750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787" y="240225"/>
            <a:ext cx="10515600" cy="1325563"/>
          </a:xfrm>
        </p:spPr>
        <p:txBody>
          <a:bodyPr/>
          <a:lstStyle/>
          <a:p>
            <a:r>
              <a:rPr lang="en-US" b="1" dirty="0"/>
              <a:t>Urban Adherence Club Intervention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="" xmlns:a16="http://schemas.microsoft.com/office/drawing/2014/main" id="{9E9097A8-F6C6-6A4E-8F08-549820216D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105390" y="1825625"/>
            <a:ext cx="5981220" cy="4351338"/>
          </a:xfrm>
        </p:spPr>
      </p:pic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27FD6DB5-3171-5142-8953-8C59242BD7A0}"/>
              </a:ext>
            </a:extLst>
          </p:cNvPr>
          <p:cNvCxnSpPr>
            <a:cxnSpLocks/>
          </p:cNvCxnSpPr>
          <p:nvPr/>
        </p:nvCxnSpPr>
        <p:spPr>
          <a:xfrm>
            <a:off x="0" y="1417639"/>
            <a:ext cx="12192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94018716-2A00-BF49-8649-DBF48DE2B1FD}"/>
              </a:ext>
            </a:extLst>
          </p:cNvPr>
          <p:cNvSpPr/>
          <p:nvPr/>
        </p:nvSpPr>
        <p:spPr>
          <a:xfrm>
            <a:off x="3105390" y="1799665"/>
            <a:ext cx="5981220" cy="1933575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FCD5B8A-4696-A24F-A8B5-1EEBB76FDE8E}"/>
              </a:ext>
            </a:extLst>
          </p:cNvPr>
          <p:cNvSpPr txBox="1"/>
          <p:nvPr/>
        </p:nvSpPr>
        <p:spPr>
          <a:xfrm>
            <a:off x="3105390" y="1917958"/>
            <a:ext cx="5981220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dirty="0">
                <a:latin typeface="Arial Black" panose="020B0A04020102020204" pitchFamily="34" charset="0"/>
                <a:ea typeface="Hiragino Kaku Gothic Std W8" panose="020B0800000000000000" pitchFamily="34" charset="-128"/>
                <a:cs typeface="Silom" pitchFamily="2" charset="-34"/>
              </a:rPr>
              <a:t>What is an Urban Adherence Club (UAC)?</a:t>
            </a:r>
          </a:p>
        </p:txBody>
      </p:sp>
    </p:spTree>
    <p:extLst>
      <p:ext uri="{BB962C8B-B14F-4D97-AF65-F5344CB8AC3E}">
        <p14:creationId xmlns:p14="http://schemas.microsoft.com/office/powerpoint/2010/main" val="2799458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="" xmlns:a16="http://schemas.microsoft.com/office/drawing/2014/main" id="{F700FF55-755E-FF48-A2CA-C4BD29325E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18700"/>
            <a:ext cx="5181600" cy="5339301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Electronic medical record (</a:t>
            </a:r>
            <a:r>
              <a:rPr lang="en-US" dirty="0" err="1"/>
              <a:t>Smartcare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Sociodemographic, laboratory, clinical visit, and pharmacy data</a:t>
            </a:r>
          </a:p>
          <a:p>
            <a:r>
              <a:rPr lang="en-US" dirty="0"/>
              <a:t>UAC group meeting attendance register</a:t>
            </a:r>
          </a:p>
          <a:p>
            <a:pPr lvl="1"/>
            <a:r>
              <a:rPr lang="en-US" dirty="0"/>
              <a:t>Meeting attendance, drug pick-up, and symptom screen</a:t>
            </a:r>
          </a:p>
          <a:p>
            <a:r>
              <a:rPr lang="en-US" dirty="0"/>
              <a:t>UAC departure log</a:t>
            </a:r>
          </a:p>
          <a:p>
            <a:pPr lvl="1"/>
            <a:r>
              <a:rPr lang="en-US" dirty="0"/>
              <a:t>Documented transfers </a:t>
            </a:r>
            <a:r>
              <a:rPr lang="en-US" dirty="0" smtClean="0"/>
              <a:t>and deaths</a:t>
            </a:r>
            <a:endParaRPr lang="en-US" dirty="0"/>
          </a:p>
          <a:p>
            <a:r>
              <a:rPr lang="en-US" dirty="0"/>
              <a:t>Qualitative interviews and focus groups with health care workers and </a:t>
            </a:r>
            <a:r>
              <a:rPr lang="en-US" dirty="0" smtClean="0"/>
              <a:t>participants</a:t>
            </a:r>
            <a:endParaRPr lang="en-US" dirty="0"/>
          </a:p>
          <a:p>
            <a:r>
              <a:rPr lang="en-US" dirty="0"/>
              <a:t>Active outcome ascertainment at end of study period</a:t>
            </a:r>
          </a:p>
          <a:p>
            <a:pPr marL="457189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="" xmlns:a16="http://schemas.microsoft.com/office/drawing/2014/main" id="{4736F3D4-B0C5-D649-BBDA-0B3D98FC59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518700"/>
            <a:ext cx="5181600" cy="489680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Primary outcome</a:t>
            </a:r>
          </a:p>
          <a:p>
            <a:pPr lvl="1"/>
            <a:r>
              <a:rPr lang="en-US" dirty="0"/>
              <a:t>Patient retention in care defined as: Cumulative incidence of first missed drug pick-up &gt; 7 days late at 12 months</a:t>
            </a:r>
          </a:p>
          <a:p>
            <a:pPr lvl="2"/>
            <a:r>
              <a:rPr lang="en-US" dirty="0"/>
              <a:t>Kaplan-</a:t>
            </a:r>
            <a:r>
              <a:rPr lang="en-US" dirty="0" err="1"/>
              <a:t>meier</a:t>
            </a:r>
            <a:r>
              <a:rPr lang="en-US" dirty="0"/>
              <a:t> survival curves and log-rank</a:t>
            </a:r>
          </a:p>
          <a:p>
            <a:pPr lvl="2"/>
            <a:r>
              <a:rPr lang="en-US" dirty="0"/>
              <a:t>Mixed effects logistic regression model with clinic and group as random effects</a:t>
            </a:r>
          </a:p>
          <a:p>
            <a:r>
              <a:rPr lang="en-US" dirty="0"/>
              <a:t>Secondary outcomes</a:t>
            </a:r>
          </a:p>
          <a:p>
            <a:pPr lvl="1"/>
            <a:r>
              <a:rPr lang="en-US" dirty="0"/>
              <a:t>Alternative metrics of retention (14 or 28 days late, medication possession ratio (MPR)</a:t>
            </a:r>
          </a:p>
          <a:p>
            <a:pPr lvl="1"/>
            <a:r>
              <a:rPr lang="en-US" dirty="0"/>
              <a:t>Implementation outcomes: acceptability, adoption, feasibility, fidelity</a:t>
            </a:r>
          </a:p>
          <a:p>
            <a:pPr lvl="2"/>
            <a:r>
              <a:rPr lang="en-US" dirty="0"/>
              <a:t>Descriptive statistics</a:t>
            </a:r>
          </a:p>
          <a:p>
            <a:pPr lvl="2"/>
            <a:r>
              <a:rPr lang="en-US" dirty="0"/>
              <a:t>Qualitative data analysis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924D1E7D-1C2C-2A4A-8103-7C4878D9CA54}"/>
              </a:ext>
            </a:extLst>
          </p:cNvPr>
          <p:cNvSpPr txBox="1"/>
          <p:nvPr/>
        </p:nvSpPr>
        <p:spPr>
          <a:xfrm>
            <a:off x="838200" y="287384"/>
            <a:ext cx="5181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Measurements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66E2183A-9303-C844-862B-E0D233D817CB}"/>
              </a:ext>
            </a:extLst>
          </p:cNvPr>
          <p:cNvSpPr txBox="1"/>
          <p:nvPr/>
        </p:nvSpPr>
        <p:spPr>
          <a:xfrm>
            <a:off x="6172200" y="287064"/>
            <a:ext cx="5181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Analysis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3E9C2CB3-5D0A-2946-9773-309E2B936628}"/>
              </a:ext>
            </a:extLst>
          </p:cNvPr>
          <p:cNvSpPr/>
          <p:nvPr/>
        </p:nvSpPr>
        <p:spPr>
          <a:xfrm>
            <a:off x="838203" y="287388"/>
            <a:ext cx="5017852" cy="769441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68665F22-E153-9341-8F6E-DC3F04E811F5}"/>
              </a:ext>
            </a:extLst>
          </p:cNvPr>
          <p:cNvSpPr/>
          <p:nvPr/>
        </p:nvSpPr>
        <p:spPr>
          <a:xfrm>
            <a:off x="6254078" y="287388"/>
            <a:ext cx="5017852" cy="769441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505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  <p:bldP spid="13" grpId="0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4CF93BC-B895-294B-B948-EDF05EEDD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1075" y="193689"/>
            <a:ext cx="10515600" cy="1325563"/>
          </a:xfrm>
        </p:spPr>
        <p:txBody>
          <a:bodyPr/>
          <a:lstStyle/>
          <a:p>
            <a:r>
              <a:rPr lang="en-US" b="1" dirty="0"/>
              <a:t>Patient characteristics (N=1096)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377A8A9C-6F9B-8544-9EE3-05F5BE6F9F3C}"/>
              </a:ext>
            </a:extLst>
          </p:cNvPr>
          <p:cNvCxnSpPr>
            <a:cxnSpLocks/>
          </p:cNvCxnSpPr>
          <p:nvPr/>
        </p:nvCxnSpPr>
        <p:spPr>
          <a:xfrm>
            <a:off x="0" y="1417639"/>
            <a:ext cx="12192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128AFE18-8133-7644-8367-C73E74D643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3993" y="1620864"/>
            <a:ext cx="9284014" cy="5237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84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876BB161-46BA-314A-8D34-38D7C9B1C1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4418" y="1888417"/>
            <a:ext cx="4740670" cy="34477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4143739D-A309-564E-8905-3382CCFC77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000" y="1865674"/>
            <a:ext cx="4771942" cy="34705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EB51D683-FEF9-1845-B89B-63A28DBAE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271991"/>
            <a:ext cx="11298147" cy="1325563"/>
          </a:xfrm>
        </p:spPr>
        <p:txBody>
          <a:bodyPr>
            <a:noAutofit/>
          </a:bodyPr>
          <a:lstStyle/>
          <a:p>
            <a:r>
              <a:rPr lang="en-US" sz="3600" b="1" dirty="0"/>
              <a:t>Cumulative incidence of first late drug pick-up at 12 months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3B96807C-F5E9-A74D-8740-AC1DD0D21269}"/>
              </a:ext>
            </a:extLst>
          </p:cNvPr>
          <p:cNvSpPr txBox="1"/>
          <p:nvPr/>
        </p:nvSpPr>
        <p:spPr>
          <a:xfrm>
            <a:off x="627018" y="5341299"/>
            <a:ext cx="48855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7 Days Late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3FA27F4D-19FE-5D4C-9E90-26D130A0D6B7}"/>
              </a:ext>
            </a:extLst>
          </p:cNvPr>
          <p:cNvSpPr txBox="1"/>
          <p:nvPr/>
        </p:nvSpPr>
        <p:spPr>
          <a:xfrm>
            <a:off x="6702833" y="5339707"/>
            <a:ext cx="48855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28 Days Late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10B68EC6-5E98-AB44-8749-8BE70239C25D}"/>
              </a:ext>
            </a:extLst>
          </p:cNvPr>
          <p:cNvSpPr txBox="1"/>
          <p:nvPr/>
        </p:nvSpPr>
        <p:spPr>
          <a:xfrm>
            <a:off x="8504445" y="3136883"/>
            <a:ext cx="2356985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  <a:ea typeface="Times New Roman" pitchFamily="2" charset="0"/>
                <a:cs typeface="Times New Roman" pitchFamily="2" charset="0"/>
              </a:rPr>
              <a:t>Control: 0.41 (95% CI: 0.37 – 0.45)</a:t>
            </a:r>
            <a:endParaRPr lang="en-US" sz="1200" dirty="0">
              <a:latin typeface="Times New Roman" pitchFamily="2" charset="0"/>
              <a:ea typeface="Times New Roman" pitchFamily="2" charset="0"/>
              <a:cs typeface="Times New Roman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EAA6D0AA-C09D-E348-A649-4BE1098AEE45}"/>
              </a:ext>
            </a:extLst>
          </p:cNvPr>
          <p:cNvSpPr txBox="1"/>
          <p:nvPr/>
        </p:nvSpPr>
        <p:spPr>
          <a:xfrm>
            <a:off x="9145591" y="4232365"/>
            <a:ext cx="2624047" cy="28885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  <a:ea typeface="Times New Roman" pitchFamily="2" charset="0"/>
                <a:cs typeface="Times New Roman" pitchFamily="2" charset="0"/>
              </a:rPr>
              <a:t>Intervention: 0.21 (95% CI: 0.18 - 0.25)</a:t>
            </a:r>
            <a:endParaRPr lang="en-US" sz="1200" dirty="0">
              <a:latin typeface="Times New Roman" pitchFamily="2" charset="0"/>
              <a:ea typeface="Times New Roman" pitchFamily="2" charset="0"/>
              <a:cs typeface="Times New Roman" pitchFamily="2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B85E364E-4441-2F4B-BB8F-A68AE7CB117C}"/>
              </a:ext>
            </a:extLst>
          </p:cNvPr>
          <p:cNvCxnSpPr>
            <a:cxnSpLocks/>
          </p:cNvCxnSpPr>
          <p:nvPr/>
        </p:nvCxnSpPr>
        <p:spPr>
          <a:xfrm>
            <a:off x="0" y="1417639"/>
            <a:ext cx="12192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5F5AB275-8249-ED4C-A46E-044499AD22AA}"/>
              </a:ext>
            </a:extLst>
          </p:cNvPr>
          <p:cNvSpPr txBox="1"/>
          <p:nvPr/>
        </p:nvSpPr>
        <p:spPr>
          <a:xfrm>
            <a:off x="740585" y="6028759"/>
            <a:ext cx="4771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Log-rank test: p &lt; 0.0001 </a:t>
            </a:r>
          </a:p>
        </p:txBody>
      </p:sp>
      <p:sp>
        <p:nvSpPr>
          <p:cNvPr id="5" name="TextBox 11">
            <a:extLst>
              <a:ext uri="{FF2B5EF4-FFF2-40B4-BE49-F238E27FC236}">
                <a16:creationId xmlns="" xmlns:a16="http://schemas.microsoft.com/office/drawing/2014/main" id="{2892B4FA-7720-CE42-B4E9-31E93501854A}"/>
              </a:ext>
            </a:extLst>
          </p:cNvPr>
          <p:cNvSpPr txBox="1"/>
          <p:nvPr/>
        </p:nvSpPr>
        <p:spPr>
          <a:xfrm>
            <a:off x="3486977" y="4124911"/>
            <a:ext cx="2635251" cy="25844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  <a:ea typeface="Times New Roman" pitchFamily="2" charset="0"/>
                <a:cs typeface="Times New Roman" pitchFamily="2" charset="0"/>
              </a:rPr>
              <a:t>Intervention: 0.29 (95% CI: 0.25 - 0.32)</a:t>
            </a:r>
            <a:endParaRPr lang="en-US" sz="1200" dirty="0">
              <a:latin typeface="Times New Roman" pitchFamily="2" charset="0"/>
              <a:ea typeface="Times New Roman" pitchFamily="2" charset="0"/>
              <a:cs typeface="Times New Roman" pitchFamily="2" charset="0"/>
            </a:endParaRPr>
          </a:p>
        </p:txBody>
      </p:sp>
      <p:sp>
        <p:nvSpPr>
          <p:cNvPr id="4" name="TextBox 10">
            <a:extLst>
              <a:ext uri="{FF2B5EF4-FFF2-40B4-BE49-F238E27FC236}">
                <a16:creationId xmlns="" xmlns:a16="http://schemas.microsoft.com/office/drawing/2014/main" id="{5B076708-0154-F546-B0FF-FBA0B4346005}"/>
              </a:ext>
            </a:extLst>
          </p:cNvPr>
          <p:cNvSpPr txBox="1"/>
          <p:nvPr/>
        </p:nvSpPr>
        <p:spPr>
          <a:xfrm>
            <a:off x="2518602" y="2763225"/>
            <a:ext cx="2286000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  <a:ea typeface="Times New Roman" pitchFamily="2" charset="0"/>
                <a:cs typeface="Times New Roman" pitchFamily="2" charset="0"/>
              </a:rPr>
              <a:t>Control: 0.58 (95% CI: 0.53 - 0.62)</a:t>
            </a:r>
            <a:endParaRPr lang="en-US" sz="1200" dirty="0">
              <a:latin typeface="Times New Roman" pitchFamily="2" charset="0"/>
              <a:ea typeface="Times New Roman" pitchFamily="2" charset="0"/>
              <a:cs typeface="Times New Roman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477D261F-F3B0-2741-B8DE-212F7F29272D}"/>
              </a:ext>
            </a:extLst>
          </p:cNvPr>
          <p:cNvSpPr txBox="1"/>
          <p:nvPr/>
        </p:nvSpPr>
        <p:spPr>
          <a:xfrm>
            <a:off x="6702833" y="6028759"/>
            <a:ext cx="4754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Log-rank test: p &lt; 0.0001 </a:t>
            </a:r>
          </a:p>
        </p:txBody>
      </p:sp>
    </p:spTree>
    <p:extLst>
      <p:ext uri="{BB962C8B-B14F-4D97-AF65-F5344CB8AC3E}">
        <p14:creationId xmlns:p14="http://schemas.microsoft.com/office/powerpoint/2010/main" val="2745884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="" xmlns:a16="http://schemas.microsoft.com/office/drawing/2014/main" id="{489C1037-C899-EC45-8E96-4234DAA880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893649"/>
              </p:ext>
            </p:extLst>
          </p:nvPr>
        </p:nvGraphicFramePr>
        <p:xfrm>
          <a:off x="903037" y="2044615"/>
          <a:ext cx="10385925" cy="3134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15241">
                  <a:extLst>
                    <a:ext uri="{9D8B030D-6E8A-4147-A177-3AD203B41FA5}">
                      <a16:colId xmlns="" xmlns:a16="http://schemas.microsoft.com/office/drawing/2014/main" val="1529553039"/>
                    </a:ext>
                  </a:extLst>
                </a:gridCol>
                <a:gridCol w="1641510">
                  <a:extLst>
                    <a:ext uri="{9D8B030D-6E8A-4147-A177-3AD203B41FA5}">
                      <a16:colId xmlns="" xmlns:a16="http://schemas.microsoft.com/office/drawing/2014/main" val="2603476137"/>
                    </a:ext>
                  </a:extLst>
                </a:gridCol>
                <a:gridCol w="1728787">
                  <a:extLst>
                    <a:ext uri="{9D8B030D-6E8A-4147-A177-3AD203B41FA5}">
                      <a16:colId xmlns="" xmlns:a16="http://schemas.microsoft.com/office/drawing/2014/main" val="263483159"/>
                    </a:ext>
                  </a:extLst>
                </a:gridCol>
                <a:gridCol w="1471613">
                  <a:extLst>
                    <a:ext uri="{9D8B030D-6E8A-4147-A177-3AD203B41FA5}">
                      <a16:colId xmlns="" xmlns:a16="http://schemas.microsoft.com/office/drawing/2014/main" val="3591454459"/>
                    </a:ext>
                  </a:extLst>
                </a:gridCol>
                <a:gridCol w="1628774">
                  <a:extLst>
                    <a:ext uri="{9D8B030D-6E8A-4147-A177-3AD203B41FA5}">
                      <a16:colId xmlns="" xmlns:a16="http://schemas.microsoft.com/office/drawing/2014/main" val="15312545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Predictor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Unadjusted Odds Ratio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95% CI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Adjusted Odds Ratio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95% CI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2103120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Control (Standard of Care)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3.41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2.64 – 4.39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4.22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1.61 – 11.1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670008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Male Sex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1.34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1.04 – 1.72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1.60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1.17 – 2.19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4987415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Age at enrollment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0.98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0.97 – 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0.996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0.99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0.97 – 1.01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7233807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Time since ART Initiation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0.97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0.93 – 1.01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0.96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0.91 – 1.02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651856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WHO Stage III or IV  or CD4 &lt; 200 cells/mm</a:t>
                      </a:r>
                      <a:r>
                        <a:rPr lang="en-US" baseline="30000" dirty="0"/>
                        <a:t>3</a:t>
                      </a:r>
                      <a:r>
                        <a:rPr lang="en-US" dirty="0"/>
                        <a:t> at HIV care enrollment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0.86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0.65 – 1.14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1.10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0.76 – 1.59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7397824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MPR at study enrollment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0.99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0.98 – 0.991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0.99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0.98 – 1.003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06460262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="" xmlns:a16="http://schemas.microsoft.com/office/drawing/2014/main" id="{987F512E-BB2A-CB4A-AE5F-F722C275D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93677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Predictors of first late drug pick-up (7 days late) at 12 months 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CA17EE98-C0AF-2E42-AE21-EF591B0A128D}"/>
              </a:ext>
            </a:extLst>
          </p:cNvPr>
          <p:cNvCxnSpPr>
            <a:cxnSpLocks/>
          </p:cNvCxnSpPr>
          <p:nvPr/>
        </p:nvCxnSpPr>
        <p:spPr>
          <a:xfrm>
            <a:off x="0" y="1417639"/>
            <a:ext cx="12192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2009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A1210809-CAA0-7440-8232-494E48044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228601"/>
            <a:ext cx="10515600" cy="1325563"/>
          </a:xfrm>
        </p:spPr>
        <p:txBody>
          <a:bodyPr/>
          <a:lstStyle/>
          <a:p>
            <a:r>
              <a:rPr lang="en-US" b="1" dirty="0"/>
              <a:t>Patient adoption of Urban Adherence Clubs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56566B48-B407-C842-B67C-0C2450B69A6A}"/>
              </a:ext>
            </a:extLst>
          </p:cNvPr>
          <p:cNvCxnSpPr>
            <a:cxnSpLocks/>
          </p:cNvCxnSpPr>
          <p:nvPr/>
        </p:nvCxnSpPr>
        <p:spPr>
          <a:xfrm>
            <a:off x="0" y="1417639"/>
            <a:ext cx="12192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28ECFDD4-EF3C-5A48-ADFE-38624CE2A22C}"/>
              </a:ext>
            </a:extLst>
          </p:cNvPr>
          <p:cNvSpPr txBox="1"/>
          <p:nvPr/>
        </p:nvSpPr>
        <p:spPr>
          <a:xfrm>
            <a:off x="2623735" y="1554164"/>
            <a:ext cx="8214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597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8AB11AE2-6505-1845-80ED-AA9517C651D9}"/>
              </a:ext>
            </a:extLst>
          </p:cNvPr>
          <p:cNvSpPr txBox="1"/>
          <p:nvPr/>
        </p:nvSpPr>
        <p:spPr>
          <a:xfrm>
            <a:off x="3872640" y="1554164"/>
            <a:ext cx="8214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594</a:t>
            </a:r>
          </a:p>
        </p:txBody>
      </p:sp>
      <p:graphicFrame>
        <p:nvGraphicFramePr>
          <p:cNvPr id="11" name="Chart 10">
            <a:extLst>
              <a:ext uri="{FF2B5EF4-FFF2-40B4-BE49-F238E27FC236}">
                <a16:creationId xmlns="" xmlns:a16="http://schemas.microsoft.com/office/drawing/2014/main" id="{2F49137E-C3BE-314C-AF6E-C2DB1D60634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1730508"/>
              </p:ext>
            </p:extLst>
          </p:nvPr>
        </p:nvGraphicFramePr>
        <p:xfrm>
          <a:off x="1487838" y="1891245"/>
          <a:ext cx="8877945" cy="48918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99165CFB-EA3A-774E-9DBF-68FB65C9B8FB}"/>
              </a:ext>
            </a:extLst>
          </p:cNvPr>
          <p:cNvSpPr txBox="1"/>
          <p:nvPr/>
        </p:nvSpPr>
        <p:spPr>
          <a:xfrm>
            <a:off x="5228744" y="1570055"/>
            <a:ext cx="8214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594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E64CE193-48AF-D74E-98EA-E98E461630AA}"/>
              </a:ext>
            </a:extLst>
          </p:cNvPr>
          <p:cNvSpPr txBox="1"/>
          <p:nvPr/>
        </p:nvSpPr>
        <p:spPr>
          <a:xfrm>
            <a:off x="7847315" y="1586926"/>
            <a:ext cx="8214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592</a:t>
            </a:r>
          </a:p>
        </p:txBody>
      </p:sp>
    </p:spTree>
    <p:extLst>
      <p:ext uri="{BB962C8B-B14F-4D97-AF65-F5344CB8AC3E}">
        <p14:creationId xmlns:p14="http://schemas.microsoft.com/office/powerpoint/2010/main" val="3138710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7896</TotalTime>
  <Words>1263</Words>
  <Application>Microsoft Office PowerPoint</Application>
  <PresentationFormat>Widescreen</PresentationFormat>
  <Paragraphs>195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0" baseType="lpstr">
      <vt:lpstr>Apple Chancery</vt:lpstr>
      <vt:lpstr>Arial</vt:lpstr>
      <vt:lpstr>Arial Black</vt:lpstr>
      <vt:lpstr>Calibri</vt:lpstr>
      <vt:lpstr>Calibri Light</vt:lpstr>
      <vt:lpstr>Century Gothic</vt:lpstr>
      <vt:lpstr>Hiragino Kaku Gothic Std W8</vt:lpstr>
      <vt:lpstr>Segoe Print</vt:lpstr>
      <vt:lpstr>Silom</vt:lpstr>
      <vt:lpstr>Times New Roman</vt:lpstr>
      <vt:lpstr>Wingdings</vt:lpstr>
      <vt:lpstr>Office Theme</vt:lpstr>
      <vt:lpstr>Implementation and effectiveness of urban adherence clubs in Zambia</vt:lpstr>
      <vt:lpstr>Urban Adherence Clubs: Success Story?</vt:lpstr>
      <vt:lpstr>Community ART Study Design</vt:lpstr>
      <vt:lpstr>Urban Adherence Club Intervention</vt:lpstr>
      <vt:lpstr>PowerPoint Presentation</vt:lpstr>
      <vt:lpstr>Patient characteristics (N=1096)</vt:lpstr>
      <vt:lpstr>Cumulative incidence of first late drug pick-up at 12 months</vt:lpstr>
      <vt:lpstr>Predictors of first late drug pick-up (7 days late) at 12 months </vt:lpstr>
      <vt:lpstr>Patient adoption of Urban Adherence Clubs</vt:lpstr>
      <vt:lpstr>Number of missed UAC visits per participant</vt:lpstr>
      <vt:lpstr>UAC Meeting Attendance</vt:lpstr>
      <vt:lpstr>Time to return after missed  same-day drug pick-up (N=483 visits)</vt:lpstr>
      <vt:lpstr>Reasons and timing of UAC departure</vt:lpstr>
      <vt:lpstr>Acceptability, Adoption, and Feasibility:  findings from qualitative research</vt:lpstr>
      <vt:lpstr>Study Limitations</vt:lpstr>
      <vt:lpstr>Conclusions</vt:lpstr>
      <vt:lpstr>Implications</vt:lpstr>
      <vt:lpstr>Thank You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Effectiveness and implementation outcomes from an evaluation of the Community Adherence Group model in Zambia</dc:title>
  <dc:creator>Roy, Monika</dc:creator>
  <cp:lastModifiedBy>Saal</cp:lastModifiedBy>
  <cp:revision>424</cp:revision>
  <dcterms:created xsi:type="dcterms:W3CDTF">2018-04-04T13:48:47Z</dcterms:created>
  <dcterms:modified xsi:type="dcterms:W3CDTF">2018-07-27T06:56:49Z</dcterms:modified>
</cp:coreProperties>
</file>